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1" r:id="rId3"/>
    <p:sldId id="272" r:id="rId4"/>
    <p:sldId id="259" r:id="rId5"/>
    <p:sldId id="273" r:id="rId6"/>
    <p:sldId id="260" r:id="rId7"/>
    <p:sldId id="263" r:id="rId8"/>
    <p:sldId id="261" r:id="rId9"/>
    <p:sldId id="262" r:id="rId10"/>
    <p:sldId id="274" r:id="rId11"/>
    <p:sldId id="275" r:id="rId12"/>
    <p:sldId id="276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41AFAC-7CE0-B96F-7DDF-07402A439DF9}" name="Bogdan Dragulescu" initials="BD" userId="df3b5ea8d7b4b203" providerId="Windows Live"/>
  <p188:author id="{5E6E00BE-0919-318E-3652-C4E781BA79D1}" name="Alexandru Uicoabă" initials="AU" userId="Alexandru Uicoabă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 medi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il luminos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609" autoAdjust="0"/>
  </p:normalViewPr>
  <p:slideViewPr>
    <p:cSldViewPr snapToGrid="0">
      <p:cViewPr varScale="1">
        <p:scale>
          <a:sx n="94" d="100"/>
          <a:sy n="94" d="100"/>
        </p:scale>
        <p:origin x="3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>
            <a:extLst>
              <a:ext uri="{FF2B5EF4-FFF2-40B4-BE49-F238E27FC236}">
                <a16:creationId xmlns:a16="http://schemas.microsoft.com/office/drawing/2014/main" id="{422D8EA5-45A9-C350-EB61-C2447F6696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77CC6409-41E1-2643-BDE6-59E06B270D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9FC29-AE53-477C-9D12-4AEFE5C13131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F18732E9-ACE7-AAD8-048B-FCBEF3D24B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Uicoabă Alexandru</a:t>
            </a:r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01DDF25F-038C-1C62-DD7D-40E1A46C8D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6634-9627-4662-9F7B-0D24BE5200FB}" type="slidenum">
              <a:rPr lang="en-GB" smtClean="0"/>
              <a:t>‹#›</a:t>
            </a:fld>
            <a:r>
              <a:rPr lang="ro-RO" dirty="0"/>
              <a:t>/13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106427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0536A-FDB5-421A-BD8F-A70E9C1362DF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Uicoabă Alexandru</a:t>
            </a:r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D8F7A-5F4B-4F9B-8E44-27330DE08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62445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5AE36AD4-EB3D-095E-C7E0-63886E1D5D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4134846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D88AA237-6B91-851A-C233-8A28B1D5AF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1188567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D88AA237-6B91-851A-C233-8A28B1D5AF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957925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2533AA56-5BF6-6C98-EFD2-1ECB4E4EB2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3830519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2533AA56-5BF6-6C98-EFD2-1ECB4E4EB2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2625495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105A7FBD-F1FF-0FE4-B577-F6BAFA374C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147564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5F25B7E7-69D3-012F-A18E-00F00BD99D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2287389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913251CB-76B4-6523-EDD1-A315AFE5A6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3243883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D88AA237-6B91-851A-C233-8A28B1D5AF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128459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D88AA237-6B91-851A-C233-8A28B1D5AF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3506642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D88AA237-6B91-851A-C233-8A28B1D5AF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1659369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EDE0EC9-8F5D-2718-358F-D356EB550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470DC32E-B7A2-060C-FB29-8A46C4F4B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GB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8BBA79B6-9E6A-C346-8583-890A4D47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3F5BC-9E4F-47D8-A7D7-FA5D7A8C33AE}" type="datetime1">
              <a:rPr lang="en-GB" smtClean="0"/>
              <a:t>21/06/2022</a:t>
            </a:fld>
            <a:endParaRPr lang="en-GB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6E6A2B4A-C270-4096-E4D5-3521A3C3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C776B061-B181-E3E7-D4B2-EDAF9860A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4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1FB04B9-9037-3E68-3698-48DE58CC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691D2581-BFA5-7297-DE17-F548D75CF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A13B3BB-4BA7-739D-9EA1-B4D2A9B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A28A-C135-4EA3-A237-1A36FCEAA24E}" type="datetime1">
              <a:rPr lang="en-GB" smtClean="0"/>
              <a:t>21/06/2022</a:t>
            </a:fld>
            <a:endParaRPr lang="en-GB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69553227-CB94-419B-4E82-7CBE3648C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D4B19A60-244D-1F38-90FB-23B97DFA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71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B739EE3B-00D6-D458-B57F-5EA211A6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DC57A7F0-2475-06BD-FEE4-E38307828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96DA872-57C7-EA8E-3172-CA5CC4628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30AF1-B306-49BE-AAC1-1DCFA4659DC3}" type="datetime1">
              <a:rPr lang="en-GB" smtClean="0"/>
              <a:t>21/06/2022</a:t>
            </a:fld>
            <a:endParaRPr lang="en-GB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6A156F31-503A-59A5-D09D-6653B500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57619DF5-4C75-BEB5-E995-A8A79C37E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92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E3403B1-9F20-EEE2-5909-F8A9DF808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581696BC-C8FF-FC08-9277-1C454296A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978E53BD-243F-290C-D586-30EFD92C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6FC42-8E54-4DD7-8F90-03D3560BDF30}" type="datetime1">
              <a:rPr lang="en-GB" smtClean="0"/>
              <a:t>21/06/2022</a:t>
            </a:fld>
            <a:endParaRPr lang="en-GB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2A3317EA-8C24-A3EA-8D91-2C7CAC59F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F68F9DE8-F63A-3EF3-0ED3-83A34F5B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811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43526C0-E24E-715E-EB37-31D6419CF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0D7DE5FB-4F1D-7D36-1D94-7CEA16C1D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EBD9EFEE-9CF5-D305-33E2-818EE8927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F6F75-8394-4A37-9D6E-2EF75CF9EA39}" type="datetime1">
              <a:rPr lang="en-GB" smtClean="0"/>
              <a:t>21/06/2022</a:t>
            </a:fld>
            <a:endParaRPr lang="en-GB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9DC7EFE9-EAB9-4FF6-0729-050C6CEB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A0E7C851-7F2C-A2EF-1886-03C9871C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684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6227FD8-7008-113C-BB70-D3290D81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D4384CF9-22C4-9192-AC4E-C8C821DA3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704B399C-F5CB-A1C0-833E-A939723A5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5FC1BD75-6CEB-08BC-C1C4-6BA4AA969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48C56-008C-4DB8-9C31-4F392083E542}" type="datetime1">
              <a:rPr lang="en-GB" smtClean="0"/>
              <a:t>21/06/2022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1F884325-D9D0-93C1-8E05-8BAF30F2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F0157EEC-1915-49BD-D18E-E8E3DC27B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362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28B9840-AEA7-15E0-844C-02ACBCC4D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47F04849-BCF0-CC2F-20F6-58AC6C12A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DF1F693B-C85F-D967-50A6-07D672827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20385C63-839E-0DB1-2A53-D6BD156F2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76A44E6D-3DF9-0672-807A-079BDC9138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1666A8E1-C9D6-0C28-8BAA-5BC0D94BA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5305B-6465-4DD1-B89D-D1291F3F33BC}" type="datetime1">
              <a:rPr lang="en-GB" smtClean="0"/>
              <a:t>21/06/2022</a:t>
            </a:fld>
            <a:endParaRPr lang="en-GB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7D883C06-BE41-5DA1-A4C1-8388F5431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4FD89E10-4BC1-98AF-1EFB-BB5AD352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390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47DEC31-E477-AABC-2CB7-3436AB437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29F09CB1-0F67-99DC-F454-2C155545C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2969-404F-4217-AAA2-E7444D1CB114}" type="datetime1">
              <a:rPr lang="en-GB" smtClean="0"/>
              <a:t>21/06/2022</a:t>
            </a:fld>
            <a:endParaRPr lang="en-GB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8CC3A831-4B95-C4A7-4B45-108DEDEC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3969B12C-28CC-983B-5CA8-AEF5E642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78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3364EE82-0C3D-4F36-1E1F-9FDFE766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0A6FE-8189-4985-A50C-704ADE0706C6}" type="datetime1">
              <a:rPr lang="en-GB" smtClean="0"/>
              <a:t>21/06/2022</a:t>
            </a:fld>
            <a:endParaRPr lang="en-GB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FABCDBDE-F5A2-1FC0-CB41-AFE613788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BE5929B1-D045-515C-3525-F56132356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720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8D39833-5E57-BB0B-95C0-227E8C88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86014A6C-2A35-3784-0138-E402EF6CA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3E34FE80-DEF8-299E-C157-2EFF93A5D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AAA1D2B2-7F05-AE64-0841-BBFD4E8A5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8048-AF6E-4EFC-98F9-11F00C19136E}" type="datetime1">
              <a:rPr lang="en-GB" smtClean="0"/>
              <a:t>21/06/2022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4F863F9B-133C-532C-C038-B0B13BFF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7EEEF4B1-118E-035A-AD8A-525236496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8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69EF906-3E8C-3595-89D4-F3D951A2A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0AA9F8CF-E4FB-F899-51DE-39CF677081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19D2FE54-291B-99CD-EBBF-1AA7D661B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37C35894-6A50-4526-DAB6-F7E46D399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53A8-9705-46A1-BCB4-933010007F40}" type="datetime1">
              <a:rPr lang="en-GB" smtClean="0"/>
              <a:t>21/06/2022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33E2A3C3-5142-9459-96D4-207E48209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E75E3F37-6A72-9342-466F-EC790AA1A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55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F5128228-1AE0-F2D9-7277-D35C11D7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25246700-F448-627B-8649-99AEA4310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145CD88F-C209-1B9A-445A-1AF9F2593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8774C-C221-449E-B8CD-267EE06D73D9}" type="datetime1">
              <a:rPr lang="en-GB" smtClean="0"/>
              <a:t>21/06/2022</a:t>
            </a:fld>
            <a:endParaRPr lang="en-GB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215C8005-E21E-3423-7709-BB9802518D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Uicoabă Alexandru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8D9CA630-23FB-73AF-6682-C9E588111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43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73D30FD-6E4C-CEAA-45C8-96D498BB8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1875822"/>
            <a:ext cx="10601325" cy="1857374"/>
          </a:xfrm>
        </p:spPr>
        <p:txBody>
          <a:bodyPr>
            <a:normAutofit/>
          </a:bodyPr>
          <a:lstStyle/>
          <a:p>
            <a:r>
              <a:rPr lang="ro-RO" dirty="0"/>
              <a:t>Automatizarea deciziilor agenților într-un mediu virtual</a:t>
            </a:r>
            <a:endParaRPr lang="en-GB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2A2DE303-5E85-F3BD-6F72-704227A7D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38" y="3941508"/>
            <a:ext cx="10601325" cy="736980"/>
          </a:xfrm>
        </p:spPr>
        <p:txBody>
          <a:bodyPr>
            <a:normAutofit/>
          </a:bodyPr>
          <a:lstStyle/>
          <a:p>
            <a:r>
              <a:rPr lang="ro-RO" dirty="0"/>
              <a:t>Uicoabă Alexandru</a:t>
            </a:r>
            <a:endParaRPr lang="en-GB"/>
          </a:p>
        </p:txBody>
      </p:sp>
      <p:pic>
        <p:nvPicPr>
          <p:cNvPr id="5" name="Imagine 4" descr="O imagine care conține săgeată&#10;&#10;Descriere generată automat">
            <a:extLst>
              <a:ext uri="{FF2B5EF4-FFF2-40B4-BE49-F238E27FC236}">
                <a16:creationId xmlns:a16="http://schemas.microsoft.com/office/drawing/2014/main" id="{57EA0FC0-663C-539D-250D-A47C016BD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114" y="226401"/>
            <a:ext cx="1362710" cy="792391"/>
          </a:xfrm>
          <a:prstGeom prst="rect">
            <a:avLst/>
          </a:prstGeom>
        </p:spPr>
      </p:pic>
      <p:pic>
        <p:nvPicPr>
          <p:cNvPr id="7" name="Imagine 6" descr="O imagine care conține text&#10;&#10;Descriere generată automat">
            <a:extLst>
              <a:ext uri="{FF2B5EF4-FFF2-40B4-BE49-F238E27FC236}">
                <a16:creationId xmlns:a16="http://schemas.microsoft.com/office/drawing/2014/main" id="{B530A908-1115-3DDD-8436-3B67B072B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6" y="129287"/>
            <a:ext cx="1974368" cy="88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64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6275476-6B54-1626-5AF4-665476FA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S2. </a:t>
            </a:r>
            <a:r>
              <a:rPr lang="en-GB" dirty="0" err="1"/>
              <a:t>Rezultate</a:t>
            </a:r>
            <a:endParaRPr lang="en-GB" dirty="0"/>
          </a:p>
        </p:txBody>
      </p:sp>
      <p:sp>
        <p:nvSpPr>
          <p:cNvPr id="9" name="Substituent subsol 8">
            <a:extLst>
              <a:ext uri="{FF2B5EF4-FFF2-40B4-BE49-F238E27FC236}">
                <a16:creationId xmlns:a16="http://schemas.microsoft.com/office/drawing/2014/main" id="{6F4CE071-B1CB-481D-0259-D94EE50CF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Uicoabă Alexandru</a:t>
            </a:r>
          </a:p>
        </p:txBody>
      </p:sp>
      <p:sp>
        <p:nvSpPr>
          <p:cNvPr id="10" name="Substituent număr diapozitiv 9">
            <a:extLst>
              <a:ext uri="{FF2B5EF4-FFF2-40B4-BE49-F238E27FC236}">
                <a16:creationId xmlns:a16="http://schemas.microsoft.com/office/drawing/2014/main" id="{319CE2DA-09BF-298E-814E-C35BBB4BC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10</a:t>
            </a:fld>
            <a:r>
              <a:rPr lang="ro-RO" dirty="0"/>
              <a:t> / 13</a:t>
            </a:r>
            <a:endParaRPr lang="en-GB" dirty="0"/>
          </a:p>
        </p:txBody>
      </p:sp>
      <p:sp>
        <p:nvSpPr>
          <p:cNvPr id="13" name="Substituent conținut 2">
            <a:extLst>
              <a:ext uri="{FF2B5EF4-FFF2-40B4-BE49-F238E27FC236}">
                <a16:creationId xmlns:a16="http://schemas.microsoft.com/office/drawing/2014/main" id="{61E3EE27-B3AA-C6CA-DF10-CF8A6CF5F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127623"/>
            <a:ext cx="5978072" cy="35672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0000"/>
              </a:buClr>
            </a:pPr>
            <a:r>
              <a:rPr lang="ro-RO" dirty="0"/>
              <a:t>După un număr ridicat de episoade agentul a reușit să finalizeze task-</a:t>
            </a:r>
            <a:r>
              <a:rPr lang="ro-RO" dirty="0" err="1"/>
              <a:t>ul</a:t>
            </a:r>
            <a:endParaRPr lang="ro-RO" dirty="0"/>
          </a:p>
          <a:p>
            <a:pPr>
              <a:buClr>
                <a:srgbClr val="FF0000"/>
              </a:buClr>
            </a:pPr>
            <a:endParaRPr lang="ro-RO" dirty="0"/>
          </a:p>
          <a:p>
            <a:pPr>
              <a:buClr>
                <a:srgbClr val="FF0000"/>
              </a:buClr>
            </a:pPr>
            <a:r>
              <a:rPr lang="ro-RO" dirty="0"/>
              <a:t>Limitări</a:t>
            </a:r>
          </a:p>
          <a:p>
            <a:pPr lvl="1">
              <a:buClr>
                <a:srgbClr val="FF0000"/>
              </a:buClr>
            </a:pPr>
            <a:r>
              <a:rPr lang="ro-RO" sz="2800" dirty="0"/>
              <a:t>numărul</a:t>
            </a:r>
            <a:r>
              <a:rPr lang="en-US" sz="2800" dirty="0"/>
              <a:t> mare de </a:t>
            </a:r>
            <a:r>
              <a:rPr lang="ro-RO" sz="2800" dirty="0"/>
              <a:t>episoade</a:t>
            </a:r>
            <a:r>
              <a:rPr lang="en-US" sz="2800" dirty="0"/>
              <a:t> </a:t>
            </a:r>
            <a:r>
              <a:rPr lang="ro-RO" sz="2800" dirty="0"/>
              <a:t>necesare</a:t>
            </a:r>
          </a:p>
          <a:p>
            <a:pPr marL="36900" indent="0">
              <a:buClr>
                <a:srgbClr val="FD5543"/>
              </a:buClr>
              <a:buNone/>
            </a:pPr>
            <a:endParaRPr lang="en-US" dirty="0"/>
          </a:p>
        </p:txBody>
      </p:sp>
      <p:pic>
        <p:nvPicPr>
          <p:cNvPr id="14" name="Imagine 13" descr="O imagine care conține text, semn, trecere de pietoni&#10;&#10;Descriere generată automat">
            <a:extLst>
              <a:ext uri="{FF2B5EF4-FFF2-40B4-BE49-F238E27FC236}">
                <a16:creationId xmlns:a16="http://schemas.microsoft.com/office/drawing/2014/main" id="{76646915-0CB3-B5E1-017A-F1C14EDF7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851" y="1939196"/>
            <a:ext cx="3253751" cy="325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67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6275476-6B54-1626-5AF4-665476FA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Concluzii</a:t>
            </a:r>
            <a:endParaRPr lang="en-GB" dirty="0"/>
          </a:p>
        </p:txBody>
      </p:sp>
      <p:sp>
        <p:nvSpPr>
          <p:cNvPr id="9" name="Substituent subsol 8">
            <a:extLst>
              <a:ext uri="{FF2B5EF4-FFF2-40B4-BE49-F238E27FC236}">
                <a16:creationId xmlns:a16="http://schemas.microsoft.com/office/drawing/2014/main" id="{6F4CE071-B1CB-481D-0259-D94EE50CF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Uicoabă Alexandru</a:t>
            </a:r>
          </a:p>
        </p:txBody>
      </p:sp>
      <p:sp>
        <p:nvSpPr>
          <p:cNvPr id="10" name="Substituent număr diapozitiv 9">
            <a:extLst>
              <a:ext uri="{FF2B5EF4-FFF2-40B4-BE49-F238E27FC236}">
                <a16:creationId xmlns:a16="http://schemas.microsoft.com/office/drawing/2014/main" id="{319CE2DA-09BF-298E-814E-C35BBB4BC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11</a:t>
            </a:fld>
            <a:r>
              <a:rPr lang="ro-RO" dirty="0"/>
              <a:t> / 13</a:t>
            </a:r>
            <a:endParaRPr lang="en-GB" dirty="0"/>
          </a:p>
        </p:txBody>
      </p:sp>
      <p:sp>
        <p:nvSpPr>
          <p:cNvPr id="13" name="Substituent conținut 2">
            <a:extLst>
              <a:ext uri="{FF2B5EF4-FFF2-40B4-BE49-F238E27FC236}">
                <a16:creationId xmlns:a16="http://schemas.microsoft.com/office/drawing/2014/main" id="{61E3EE27-B3AA-C6CA-DF10-CF8A6CF5F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5387"/>
            <a:ext cx="5978072" cy="356722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Clr>
                <a:srgbClr val="FF0000"/>
              </a:buClr>
            </a:pPr>
            <a:r>
              <a:rPr lang="ro-RO" dirty="0"/>
              <a:t>Utilizator uman ~ algoritmi de învățare automată supravegheați</a:t>
            </a:r>
          </a:p>
          <a:p>
            <a:pPr>
              <a:buClr>
                <a:srgbClr val="FF0000"/>
              </a:buClr>
            </a:pPr>
            <a:r>
              <a:rPr lang="ro-RO" dirty="0"/>
              <a:t>Învățare automată supravegheată</a:t>
            </a:r>
          </a:p>
          <a:p>
            <a:pPr lvl="1">
              <a:buClr>
                <a:srgbClr val="FF0000"/>
              </a:buClr>
            </a:pPr>
            <a:r>
              <a:rPr lang="ro-RO" sz="2800" dirty="0">
                <a:effectLst/>
              </a:rPr>
              <a:t>Circuit cunoscut</a:t>
            </a:r>
          </a:p>
          <a:p>
            <a:pPr lvl="1">
              <a:buClr>
                <a:srgbClr val="FF0000"/>
              </a:buClr>
            </a:pPr>
            <a:r>
              <a:rPr lang="ro-RO" sz="2800" dirty="0"/>
              <a:t>Colectare anterioară a datelor</a:t>
            </a:r>
          </a:p>
          <a:p>
            <a:pPr lvl="1">
              <a:buClr>
                <a:srgbClr val="FF0000"/>
              </a:buClr>
            </a:pPr>
            <a:r>
              <a:rPr lang="ro-RO" sz="2800" dirty="0"/>
              <a:t>Durează puțin antrenarea</a:t>
            </a:r>
          </a:p>
          <a:p>
            <a:pPr>
              <a:buClr>
                <a:srgbClr val="FF0000"/>
              </a:buClr>
            </a:pPr>
            <a:r>
              <a:rPr lang="ro-RO" dirty="0" err="1"/>
              <a:t>Reinforcement</a:t>
            </a:r>
            <a:r>
              <a:rPr lang="ro-RO" dirty="0"/>
              <a:t> </a:t>
            </a:r>
            <a:r>
              <a:rPr lang="ro-RO" dirty="0" err="1"/>
              <a:t>Learning</a:t>
            </a:r>
            <a:endParaRPr lang="ro-RO" dirty="0"/>
          </a:p>
          <a:p>
            <a:pPr lvl="1">
              <a:buClr>
                <a:srgbClr val="FF0000"/>
              </a:buClr>
            </a:pPr>
            <a:r>
              <a:rPr lang="ro-RO" sz="2800" dirty="0"/>
              <a:t>Circuit generat în mod aleatoriu</a:t>
            </a:r>
          </a:p>
          <a:p>
            <a:pPr lvl="1">
              <a:buClr>
                <a:srgbClr val="FF0000"/>
              </a:buClr>
            </a:pPr>
            <a:r>
              <a:rPr lang="ro-RO" sz="2800" dirty="0"/>
              <a:t>Număr mare de episoade</a:t>
            </a:r>
          </a:p>
          <a:p>
            <a:pPr lvl="1">
              <a:buClr>
                <a:srgbClr val="FF0000"/>
              </a:buClr>
            </a:pPr>
            <a:r>
              <a:rPr lang="ro-RO" sz="2800" dirty="0"/>
              <a:t>Durează mult antrenarea</a:t>
            </a:r>
          </a:p>
          <a:p>
            <a:pPr marL="36900" indent="0">
              <a:buClr>
                <a:srgbClr val="FD5543"/>
              </a:buClr>
              <a:buNone/>
            </a:pPr>
            <a:endParaRPr lang="en-US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0A212C72-3EE4-12B2-9492-948FF204E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05" y="2334571"/>
            <a:ext cx="3377895" cy="33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5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6275476-6B54-1626-5AF4-665476FA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Dezvolt</a:t>
            </a:r>
            <a:r>
              <a:rPr lang="ro-RO" dirty="0" err="1"/>
              <a:t>ări</a:t>
            </a:r>
            <a:r>
              <a:rPr lang="ro-RO" dirty="0"/>
              <a:t> viitoare</a:t>
            </a:r>
            <a:endParaRPr lang="en-GB" dirty="0"/>
          </a:p>
        </p:txBody>
      </p:sp>
      <p:sp>
        <p:nvSpPr>
          <p:cNvPr id="9" name="Substituent subsol 8">
            <a:extLst>
              <a:ext uri="{FF2B5EF4-FFF2-40B4-BE49-F238E27FC236}">
                <a16:creationId xmlns:a16="http://schemas.microsoft.com/office/drawing/2014/main" id="{6F4CE071-B1CB-481D-0259-D94EE50CF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Uicoabă Alexandru</a:t>
            </a:r>
          </a:p>
        </p:txBody>
      </p:sp>
      <p:sp>
        <p:nvSpPr>
          <p:cNvPr id="10" name="Substituent număr diapozitiv 9">
            <a:extLst>
              <a:ext uri="{FF2B5EF4-FFF2-40B4-BE49-F238E27FC236}">
                <a16:creationId xmlns:a16="http://schemas.microsoft.com/office/drawing/2014/main" id="{319CE2DA-09BF-298E-814E-C35BBB4BC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12</a:t>
            </a:fld>
            <a:r>
              <a:rPr lang="ro-RO" dirty="0"/>
              <a:t> / 13</a:t>
            </a:r>
            <a:endParaRPr lang="en-GB" dirty="0"/>
          </a:p>
        </p:txBody>
      </p:sp>
      <p:sp>
        <p:nvSpPr>
          <p:cNvPr id="8" name="Substituent conținut 4">
            <a:extLst>
              <a:ext uri="{FF2B5EF4-FFF2-40B4-BE49-F238E27FC236}">
                <a16:creationId xmlns:a16="http://schemas.microsoft.com/office/drawing/2014/main" id="{3B1A50F1-32B7-D6A2-FD03-4EFD156F1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5387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FF0000"/>
              </a:buClr>
            </a:pPr>
            <a:r>
              <a:rPr lang="ro-RO" dirty="0"/>
              <a:t>Circuit generat în mod aleatoriu</a:t>
            </a:r>
          </a:p>
          <a:p>
            <a:pPr>
              <a:buClr>
                <a:srgbClr val="FF0000"/>
              </a:buClr>
            </a:pPr>
            <a:r>
              <a:rPr lang="ro-RO" dirty="0"/>
              <a:t>Mai mulți agenți simultan</a:t>
            </a:r>
          </a:p>
          <a:p>
            <a:pPr>
              <a:buClr>
                <a:srgbClr val="FF0000"/>
              </a:buClr>
            </a:pPr>
            <a:r>
              <a:rPr lang="ro-RO" dirty="0"/>
              <a:t>Mai multe tururi de circuit</a:t>
            </a:r>
          </a:p>
          <a:p>
            <a:pPr>
              <a:buClr>
                <a:srgbClr val="FF0000"/>
              </a:buClr>
            </a:pPr>
            <a:r>
              <a:rPr lang="ro-RO" dirty="0"/>
              <a:t>Circuit mai complex</a:t>
            </a:r>
          </a:p>
          <a:p>
            <a:pPr>
              <a:buClr>
                <a:srgbClr val="FF0000"/>
              </a:buClr>
            </a:pPr>
            <a:r>
              <a:rPr lang="ro-RO" dirty="0"/>
              <a:t>Mai multe episoade pentru RF</a:t>
            </a:r>
            <a:endParaRPr lang="en-GB" dirty="0"/>
          </a:p>
        </p:txBody>
      </p:sp>
      <p:pic>
        <p:nvPicPr>
          <p:cNvPr id="11" name="Imagine 10">
            <a:extLst>
              <a:ext uri="{FF2B5EF4-FFF2-40B4-BE49-F238E27FC236}">
                <a16:creationId xmlns:a16="http://schemas.microsoft.com/office/drawing/2014/main" id="{8CB6E39F-5127-A14A-A63D-5A05AF22D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510" y="2024734"/>
            <a:ext cx="3268695" cy="326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38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stituent subsol 8">
            <a:extLst>
              <a:ext uri="{FF2B5EF4-FFF2-40B4-BE49-F238E27FC236}">
                <a16:creationId xmlns:a16="http://schemas.microsoft.com/office/drawing/2014/main" id="{6F4CE071-B1CB-481D-0259-D94EE50CF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Uicoabă Alexandru</a:t>
            </a:r>
          </a:p>
        </p:txBody>
      </p:sp>
      <p:sp>
        <p:nvSpPr>
          <p:cNvPr id="10" name="Substituent număr diapozitiv 9">
            <a:extLst>
              <a:ext uri="{FF2B5EF4-FFF2-40B4-BE49-F238E27FC236}">
                <a16:creationId xmlns:a16="http://schemas.microsoft.com/office/drawing/2014/main" id="{319CE2DA-09BF-298E-814E-C35BBB4BC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13</a:t>
            </a:fld>
            <a:r>
              <a:rPr lang="ro-RO" dirty="0"/>
              <a:t> / 13</a:t>
            </a:r>
            <a:endParaRPr lang="en-GB" dirty="0"/>
          </a:p>
        </p:txBody>
      </p:sp>
      <p:sp>
        <p:nvSpPr>
          <p:cNvPr id="12" name="Titlu 5">
            <a:extLst>
              <a:ext uri="{FF2B5EF4-FFF2-40B4-BE49-F238E27FC236}">
                <a16:creationId xmlns:a16="http://schemas.microsoft.com/office/drawing/2014/main" id="{FA234739-72F3-F60A-2FD6-49177FCD6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Mulțumesc pentru atenție! </a:t>
            </a:r>
          </a:p>
        </p:txBody>
      </p:sp>
      <p:sp>
        <p:nvSpPr>
          <p:cNvPr id="13" name="Substituent text 6">
            <a:extLst>
              <a:ext uri="{FF2B5EF4-FFF2-40B4-BE49-F238E27FC236}">
                <a16:creationId xmlns:a16="http://schemas.microsoft.com/office/drawing/2014/main" id="{86DFE856-257C-617D-5281-D8DF9D7CECDF}"/>
              </a:ext>
            </a:extLst>
          </p:cNvPr>
          <p:cNvSpPr txBox="1">
            <a:spLocks/>
          </p:cNvSpPr>
          <p:nvPr/>
        </p:nvSpPr>
        <p:spPr>
          <a:xfrm>
            <a:off x="5369441" y="3598339"/>
            <a:ext cx="5441286" cy="1675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600" dirty="0" err="1">
                <a:solidFill>
                  <a:srgbClr val="FF0000"/>
                </a:solidFill>
              </a:rPr>
              <a:t>Întrebări</a:t>
            </a:r>
            <a:r>
              <a:rPr lang="en-US" sz="3600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EEB1D21F-726C-10F7-2E34-8ED4E6B20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73" y="1943877"/>
            <a:ext cx="2753004" cy="2753004"/>
          </a:xfrm>
          <a:prstGeom prst="rect">
            <a:avLst/>
          </a:prstGeom>
        </p:spPr>
      </p:pic>
      <p:sp>
        <p:nvSpPr>
          <p:cNvPr id="15" name="CasetăText 14">
            <a:extLst>
              <a:ext uri="{FF2B5EF4-FFF2-40B4-BE49-F238E27FC236}">
                <a16:creationId xmlns:a16="http://schemas.microsoft.com/office/drawing/2014/main" id="{714ECF6B-2890-B39C-BB77-5D256D6E3F60}"/>
              </a:ext>
            </a:extLst>
          </p:cNvPr>
          <p:cNvSpPr txBox="1"/>
          <p:nvPr/>
        </p:nvSpPr>
        <p:spPr>
          <a:xfrm>
            <a:off x="5369441" y="5672927"/>
            <a:ext cx="428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dirty="0"/>
              <a:t>Pictograme preluate de pe </a:t>
            </a:r>
            <a:r>
              <a:rPr lang="ro-RO" sz="1400" dirty="0">
                <a:solidFill>
                  <a:srgbClr val="FFC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</a:t>
            </a:r>
            <a:r>
              <a:rPr lang="ro-RO" sz="1400" dirty="0">
                <a:solidFill>
                  <a:srgbClr val="E9805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ro-RO" sz="1400" dirty="0"/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30180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592D3D86-E7A0-FFE6-684F-B450209A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8FF06BE2-6635-CEF3-5262-946CEDABE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2</a:t>
            </a:fld>
            <a:r>
              <a:rPr lang="ro-RO" dirty="0"/>
              <a:t> / 13</a:t>
            </a:r>
            <a:endParaRPr lang="en-GB" dirty="0"/>
          </a:p>
        </p:txBody>
      </p:sp>
      <p:sp>
        <p:nvSpPr>
          <p:cNvPr id="6" name="Titlu 1">
            <a:extLst>
              <a:ext uri="{FF2B5EF4-FFF2-40B4-BE49-F238E27FC236}">
                <a16:creationId xmlns:a16="http://schemas.microsoft.com/office/drawing/2014/main" id="{11204FFD-87C3-7887-6852-1D994FC8FD2E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5978072" cy="1329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Întrebările de cercetare</a:t>
            </a:r>
            <a:endParaRPr lang="en-GB" dirty="0"/>
          </a:p>
        </p:txBody>
      </p:sp>
      <p:sp>
        <p:nvSpPr>
          <p:cNvPr id="7" name="Substituent conținut 2">
            <a:extLst>
              <a:ext uri="{FF2B5EF4-FFF2-40B4-BE49-F238E27FC236}">
                <a16:creationId xmlns:a16="http://schemas.microsoft.com/office/drawing/2014/main" id="{04A57C85-B336-140A-69A8-289F6D80B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FF0000"/>
              </a:buClr>
            </a:pPr>
            <a:r>
              <a:rPr lang="ro-RO" dirty="0"/>
              <a:t>Care sunt datele de care agentul are nevoie pentru a învăța?</a:t>
            </a:r>
          </a:p>
          <a:p>
            <a:pPr>
              <a:buClr>
                <a:srgbClr val="FF0000"/>
              </a:buClr>
            </a:pPr>
            <a:r>
              <a:rPr lang="ro-RO" dirty="0"/>
              <a:t>Care algoritmi de învățare automată sunt mai performanți pentru task-</a:t>
            </a:r>
            <a:r>
              <a:rPr lang="ro-RO" dirty="0" err="1"/>
              <a:t>ul</a:t>
            </a:r>
            <a:r>
              <a:rPr lang="ro-RO" dirty="0"/>
              <a:t> acesta?</a:t>
            </a:r>
          </a:p>
          <a:p>
            <a:pPr>
              <a:buClr>
                <a:srgbClr val="FF0000"/>
              </a:buClr>
            </a:pPr>
            <a:r>
              <a:rPr lang="ro-RO" dirty="0"/>
              <a:t>Poate un agent fi mai bun decât o persoană umană?</a:t>
            </a:r>
            <a:endParaRPr lang="en-GB" dirty="0"/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6ED7FCE4-3063-E90B-E123-3BA50DB90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127623"/>
            <a:ext cx="2835343" cy="283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80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A713BA29-3C7E-B365-B1C4-8CD4CD09B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92405253-9C7F-0D70-FD46-A177E33E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3</a:t>
            </a:fld>
            <a:r>
              <a:rPr lang="ro-RO" dirty="0"/>
              <a:t> / 13</a:t>
            </a:r>
            <a:endParaRPr lang="en-GB" dirty="0"/>
          </a:p>
        </p:txBody>
      </p:sp>
      <p:sp>
        <p:nvSpPr>
          <p:cNvPr id="6" name="Titlu 1">
            <a:extLst>
              <a:ext uri="{FF2B5EF4-FFF2-40B4-BE49-F238E27FC236}">
                <a16:creationId xmlns:a16="http://schemas.microsoft.com/office/drawing/2014/main" id="{BC0CF753-BFD3-36D6-82C2-9DC4FE718782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5978072" cy="1329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Obiective</a:t>
            </a:r>
            <a:endParaRPr lang="en-GB" dirty="0"/>
          </a:p>
        </p:txBody>
      </p:sp>
      <p:sp>
        <p:nvSpPr>
          <p:cNvPr id="7" name="Substituent conținut 2">
            <a:extLst>
              <a:ext uri="{FF2B5EF4-FFF2-40B4-BE49-F238E27FC236}">
                <a16:creationId xmlns:a16="http://schemas.microsoft.com/office/drawing/2014/main" id="{1595A617-D89C-02E2-3CF4-3F8474176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 marL="0" indent="0">
              <a:buClr>
                <a:srgbClr val="FCDF97"/>
              </a:buClr>
              <a:buNone/>
            </a:pPr>
            <a:r>
              <a:rPr lang="ro-RO" dirty="0"/>
              <a:t>Analiză teoretică</a:t>
            </a:r>
          </a:p>
          <a:p>
            <a:pPr lvl="1">
              <a:buClr>
                <a:srgbClr val="FF0000"/>
              </a:buClr>
            </a:pPr>
            <a:r>
              <a:rPr lang="ro-RO" sz="2800" dirty="0"/>
              <a:t>Soluții conexe</a:t>
            </a:r>
          </a:p>
          <a:p>
            <a:pPr lvl="1">
              <a:buClr>
                <a:srgbClr val="FF0000"/>
              </a:buClr>
            </a:pPr>
            <a:r>
              <a:rPr lang="ro-RO" sz="2800" dirty="0"/>
              <a:t>Platforme software necesare</a:t>
            </a:r>
          </a:p>
          <a:p>
            <a:pPr marL="0" indent="0">
              <a:buClr>
                <a:srgbClr val="FCDF97"/>
              </a:buClr>
              <a:buNone/>
            </a:pPr>
            <a:r>
              <a:rPr lang="ro-RO" dirty="0"/>
              <a:t>Realizare experiment</a:t>
            </a:r>
          </a:p>
          <a:p>
            <a:pPr lvl="1">
              <a:buClr>
                <a:srgbClr val="FF0000"/>
              </a:buClr>
            </a:pPr>
            <a:r>
              <a:rPr lang="ro-RO" sz="2800" dirty="0"/>
              <a:t>Adaptare mediu </a:t>
            </a:r>
            <a:r>
              <a:rPr lang="ro-RO" sz="2800" dirty="0" err="1"/>
              <a:t>Unity</a:t>
            </a:r>
            <a:endParaRPr lang="ro-RO" sz="2800" dirty="0"/>
          </a:p>
          <a:p>
            <a:pPr lvl="1">
              <a:buClr>
                <a:srgbClr val="FF0000"/>
              </a:buClr>
            </a:pPr>
            <a:r>
              <a:rPr lang="ro-RO" sz="2800" dirty="0"/>
              <a:t>Realizare infrastructură</a:t>
            </a:r>
          </a:p>
          <a:p>
            <a:pPr lvl="1">
              <a:buClr>
                <a:srgbClr val="FF0000"/>
              </a:buClr>
            </a:pPr>
            <a:r>
              <a:rPr lang="ro-RO" sz="2800" dirty="0"/>
              <a:t>Antrenare agent</a:t>
            </a:r>
          </a:p>
          <a:p>
            <a:pPr lvl="1">
              <a:buClr>
                <a:srgbClr val="FCDF97"/>
              </a:buClr>
            </a:pPr>
            <a:endParaRPr lang="en-GB" sz="2800" dirty="0"/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6ED9908A-0A02-F612-ABC2-903CFCF2F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604" y="1896338"/>
            <a:ext cx="3065324" cy="30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53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43795FE5-6F40-D220-CE1E-E6807AB471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/>
              <a:t>Formă circuit</a:t>
            </a:r>
            <a:endParaRPr lang="en-GB" dirty="0"/>
          </a:p>
        </p:txBody>
      </p:sp>
      <p:sp>
        <p:nvSpPr>
          <p:cNvPr id="5" name="Substituent conținut 4">
            <a:extLst>
              <a:ext uri="{FF2B5EF4-FFF2-40B4-BE49-F238E27FC236}">
                <a16:creationId xmlns:a16="http://schemas.microsoft.com/office/drawing/2014/main" id="{B6270205-D0BB-A629-4A8E-8670EA6ACF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/>
              <a:t>Imaginea jucătorului (POV)</a:t>
            </a:r>
            <a:endParaRPr lang="en-GB" dirty="0"/>
          </a:p>
        </p:txBody>
      </p:sp>
      <p:sp>
        <p:nvSpPr>
          <p:cNvPr id="9" name="Substituent subsol 8">
            <a:extLst>
              <a:ext uri="{FF2B5EF4-FFF2-40B4-BE49-F238E27FC236}">
                <a16:creationId xmlns:a16="http://schemas.microsoft.com/office/drawing/2014/main" id="{4F82C724-C0F0-725B-4CCA-DE711585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10" name="Substituent număr diapozitiv 9">
            <a:extLst>
              <a:ext uri="{FF2B5EF4-FFF2-40B4-BE49-F238E27FC236}">
                <a16:creationId xmlns:a16="http://schemas.microsoft.com/office/drawing/2014/main" id="{0E194189-4C35-1984-3935-381E2238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4</a:t>
            </a:fld>
            <a:r>
              <a:rPr lang="ro-RO" dirty="0"/>
              <a:t> / 13</a:t>
            </a:r>
            <a:endParaRPr lang="en-GB" dirty="0"/>
          </a:p>
        </p:txBody>
      </p:sp>
      <p:pic>
        <p:nvPicPr>
          <p:cNvPr id="6" name="Imagine 5" descr="O imagine care conține text, captură de ecran, grafice vectoriale&#10;&#10;Descriere generată automat">
            <a:extLst>
              <a:ext uri="{FF2B5EF4-FFF2-40B4-BE49-F238E27FC236}">
                <a16:creationId xmlns:a16="http://schemas.microsoft.com/office/drawing/2014/main" id="{6EAEC049-EA7C-154C-26FA-63683CA38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681" y="2271525"/>
            <a:ext cx="4872990" cy="3793490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3255F442-FDF0-CB0E-B3D9-BAAE80E91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771" y="2295730"/>
            <a:ext cx="3094990" cy="3819525"/>
          </a:xfrm>
          <a:prstGeom prst="rect">
            <a:avLst/>
          </a:prstGeom>
        </p:spPr>
      </p:pic>
      <p:sp>
        <p:nvSpPr>
          <p:cNvPr id="11" name="Titlu 1">
            <a:extLst>
              <a:ext uri="{FF2B5EF4-FFF2-40B4-BE49-F238E27FC236}">
                <a16:creationId xmlns:a16="http://schemas.microsoft.com/office/drawing/2014/main" id="{D0C40543-CFB0-C4E3-8E04-0C75A17D8A3D}"/>
              </a:ext>
            </a:extLst>
          </p:cNvPr>
          <p:cNvSpPr txBox="1">
            <a:spLocks/>
          </p:cNvSpPr>
          <p:nvPr/>
        </p:nvSpPr>
        <p:spPr>
          <a:xfrm>
            <a:off x="838200" y="609600"/>
            <a:ext cx="5978072" cy="1329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Mediul</a:t>
            </a:r>
            <a:r>
              <a:rPr lang="en-GB" dirty="0"/>
              <a:t> Unity</a:t>
            </a:r>
          </a:p>
        </p:txBody>
      </p:sp>
    </p:spTree>
    <p:extLst>
      <p:ext uri="{BB962C8B-B14F-4D97-AF65-F5344CB8AC3E}">
        <p14:creationId xmlns:p14="http://schemas.microsoft.com/office/powerpoint/2010/main" val="2762229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stituent subsol 8">
            <a:extLst>
              <a:ext uri="{FF2B5EF4-FFF2-40B4-BE49-F238E27FC236}">
                <a16:creationId xmlns:a16="http://schemas.microsoft.com/office/drawing/2014/main" id="{4F82C724-C0F0-725B-4CCA-DE711585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11" name="Titlu 1">
            <a:extLst>
              <a:ext uri="{FF2B5EF4-FFF2-40B4-BE49-F238E27FC236}">
                <a16:creationId xmlns:a16="http://schemas.microsoft.com/office/drawing/2014/main" id="{D0C40543-CFB0-C4E3-8E04-0C75A17D8A3D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5978072" cy="1329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Proprietăți</a:t>
            </a:r>
            <a:r>
              <a:rPr lang="en-GB" dirty="0"/>
              <a:t> Agent</a:t>
            </a:r>
          </a:p>
        </p:txBody>
      </p:sp>
      <p:sp>
        <p:nvSpPr>
          <p:cNvPr id="14" name="Substituent conținut 2">
            <a:extLst>
              <a:ext uri="{FF2B5EF4-FFF2-40B4-BE49-F238E27FC236}">
                <a16:creationId xmlns:a16="http://schemas.microsoft.com/office/drawing/2014/main" id="{5D408EE5-5443-2329-2AC2-729D8AD2C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FF0000"/>
              </a:buClr>
            </a:pPr>
            <a:r>
              <a:rPr lang="ro-RO" dirty="0"/>
              <a:t>Time</a:t>
            </a:r>
          </a:p>
          <a:p>
            <a:pPr>
              <a:buClr>
                <a:srgbClr val="FF0000"/>
              </a:buClr>
            </a:pPr>
            <a:r>
              <a:rPr lang="ro-RO" dirty="0" err="1"/>
              <a:t>xPos</a:t>
            </a:r>
            <a:r>
              <a:rPr lang="ro-RO" dirty="0"/>
              <a:t>, </a:t>
            </a:r>
            <a:r>
              <a:rPr lang="ro-RO" dirty="0" err="1"/>
              <a:t>yPos</a:t>
            </a:r>
            <a:r>
              <a:rPr lang="ro-RO" dirty="0"/>
              <a:t>, </a:t>
            </a:r>
            <a:r>
              <a:rPr lang="ro-RO" dirty="0" err="1"/>
              <a:t>zPos</a:t>
            </a:r>
            <a:endParaRPr lang="ro-RO" dirty="0"/>
          </a:p>
          <a:p>
            <a:pPr>
              <a:buClr>
                <a:srgbClr val="FF0000"/>
              </a:buClr>
            </a:pPr>
            <a:r>
              <a:rPr lang="ro-RO" dirty="0" err="1"/>
              <a:t>Sensors</a:t>
            </a:r>
            <a:r>
              <a:rPr lang="ro-RO" dirty="0"/>
              <a:t> </a:t>
            </a:r>
          </a:p>
          <a:p>
            <a:pPr>
              <a:buClr>
                <a:srgbClr val="FF0000"/>
              </a:buClr>
            </a:pPr>
            <a:r>
              <a:rPr lang="ro-RO" dirty="0"/>
              <a:t>Zone</a:t>
            </a:r>
          </a:p>
          <a:p>
            <a:pPr>
              <a:buClr>
                <a:srgbClr val="FF0000"/>
              </a:buClr>
            </a:pPr>
            <a:r>
              <a:rPr lang="ro-RO" dirty="0" err="1"/>
              <a:t>MovingForward</a:t>
            </a:r>
            <a:endParaRPr lang="ro-RO" dirty="0"/>
          </a:p>
          <a:p>
            <a:pPr>
              <a:buClr>
                <a:srgbClr val="FF0000"/>
              </a:buClr>
            </a:pPr>
            <a:r>
              <a:rPr lang="ro-RO" dirty="0" err="1"/>
              <a:t>gameOver</a:t>
            </a:r>
            <a:endParaRPr lang="ro-RO" dirty="0"/>
          </a:p>
          <a:p>
            <a:pPr>
              <a:buClr>
                <a:srgbClr val="FF0000"/>
              </a:buClr>
            </a:pPr>
            <a:r>
              <a:rPr lang="ro-RO" dirty="0"/>
              <a:t>State</a:t>
            </a:r>
          </a:p>
        </p:txBody>
      </p:sp>
      <p:pic>
        <p:nvPicPr>
          <p:cNvPr id="17" name="Imagine 16">
            <a:extLst>
              <a:ext uri="{FF2B5EF4-FFF2-40B4-BE49-F238E27FC236}">
                <a16:creationId xmlns:a16="http://schemas.microsoft.com/office/drawing/2014/main" id="{B80B48EC-EFD5-E224-B410-39F6B50B8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514" y="2201259"/>
            <a:ext cx="4410691" cy="3419952"/>
          </a:xfrm>
          <a:prstGeom prst="rect">
            <a:avLst/>
          </a:prstGeom>
        </p:spPr>
      </p:pic>
      <p:sp>
        <p:nvSpPr>
          <p:cNvPr id="18" name="Substituent număr diapozitiv 17">
            <a:extLst>
              <a:ext uri="{FF2B5EF4-FFF2-40B4-BE49-F238E27FC236}">
                <a16:creationId xmlns:a16="http://schemas.microsoft.com/office/drawing/2014/main" id="{DAA319E9-6156-35DE-40F8-6345F637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5</a:t>
            </a:fld>
            <a:r>
              <a:rPr lang="ro-RO" dirty="0"/>
              <a:t> / 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3437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13C523D-5088-D41F-2712-0C2BEA538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0015" cy="1325563"/>
          </a:xfrm>
        </p:spPr>
        <p:txBody>
          <a:bodyPr>
            <a:normAutofit/>
          </a:bodyPr>
          <a:lstStyle/>
          <a:p>
            <a:r>
              <a:rPr lang="ro-RO" dirty="0"/>
              <a:t>S1 - ÎA supravegheată</a:t>
            </a:r>
            <a:endParaRPr lang="en-GB" dirty="0"/>
          </a:p>
        </p:txBody>
      </p:sp>
      <p:sp>
        <p:nvSpPr>
          <p:cNvPr id="7" name="Substituent subsol 6">
            <a:extLst>
              <a:ext uri="{FF2B5EF4-FFF2-40B4-BE49-F238E27FC236}">
                <a16:creationId xmlns:a16="http://schemas.microsoft.com/office/drawing/2014/main" id="{4E5F4F2F-B20A-3423-E61A-1F10B43D3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F9B515B7-C95D-D20D-CD37-3B66795A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6</a:t>
            </a:fld>
            <a:r>
              <a:rPr lang="ro-RO" dirty="0"/>
              <a:t> / 13</a:t>
            </a:r>
            <a:endParaRPr lang="en-GB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9D19C435-79C7-A2CD-B324-BB76E8FD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34" y="2036631"/>
            <a:ext cx="4114801" cy="4107683"/>
          </a:xfrm>
          <a:prstGeom prst="rect">
            <a:avLst/>
          </a:prstGeom>
        </p:spPr>
      </p:pic>
      <p:pic>
        <p:nvPicPr>
          <p:cNvPr id="6" name="Imagine 5" descr="O imagine care conține text, roșu&#10;&#10;Descriere generată automat">
            <a:extLst>
              <a:ext uri="{FF2B5EF4-FFF2-40B4-BE49-F238E27FC236}">
                <a16:creationId xmlns:a16="http://schemas.microsoft.com/office/drawing/2014/main" id="{A6583F2E-8901-3BD8-DD1A-AF263890A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400" y="2036630"/>
            <a:ext cx="5476910" cy="41076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1635B3-D537-8C17-52B7-9CFD05E5378E}"/>
              </a:ext>
            </a:extLst>
          </p:cNvPr>
          <p:cNvSpPr txBox="1"/>
          <p:nvPr/>
        </p:nvSpPr>
        <p:spPr>
          <a:xfrm>
            <a:off x="965603" y="1562985"/>
            <a:ext cx="2195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o-RO" sz="2800" dirty="0"/>
              <a:t>Flux date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72473A-B0BE-8780-7089-E2C5EDE90AE9}"/>
              </a:ext>
            </a:extLst>
          </p:cNvPr>
          <p:cNvSpPr txBox="1"/>
          <p:nvPr/>
        </p:nvSpPr>
        <p:spPr>
          <a:xfrm>
            <a:off x="5553400" y="1562983"/>
            <a:ext cx="4671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o-RO" sz="2800" dirty="0"/>
              <a:t>Comportament agent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63229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552C7B7-85AA-B0AC-5555-EEACBE8B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2392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S1.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Rezultate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D7695E7F-373B-AC8D-62F5-9C248A238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7D8CC9FB-BAD4-F6F4-5739-7FA77EE1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o-RO" dirty="0"/>
              <a:t> </a:t>
            </a:r>
            <a:fld id="{08489351-6477-41D9-8E91-61DCCDB3FD5F}" type="slidenum">
              <a:rPr lang="en-GB" smtClean="0"/>
              <a:t>7</a:t>
            </a:fld>
            <a:r>
              <a:rPr lang="ro-RO" dirty="0"/>
              <a:t> / 13</a:t>
            </a:r>
            <a:endParaRPr lang="en-GB" dirty="0"/>
          </a:p>
        </p:txBody>
      </p:sp>
      <p:graphicFrame>
        <p:nvGraphicFramePr>
          <p:cNvPr id="9" name="Tabel 9">
            <a:extLst>
              <a:ext uri="{FF2B5EF4-FFF2-40B4-BE49-F238E27FC236}">
                <a16:creationId xmlns:a16="http://schemas.microsoft.com/office/drawing/2014/main" id="{01FA27D6-443E-C915-D245-15FA3F462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846298"/>
              </p:ext>
            </p:extLst>
          </p:nvPr>
        </p:nvGraphicFramePr>
        <p:xfrm>
          <a:off x="838200" y="2052103"/>
          <a:ext cx="10515601" cy="4088378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1453051">
                  <a:extLst>
                    <a:ext uri="{9D8B030D-6E8A-4147-A177-3AD203B41FA5}">
                      <a16:colId xmlns:a16="http://schemas.microsoft.com/office/drawing/2014/main" val="3551290656"/>
                    </a:ext>
                  </a:extLst>
                </a:gridCol>
                <a:gridCol w="3154280">
                  <a:extLst>
                    <a:ext uri="{9D8B030D-6E8A-4147-A177-3AD203B41FA5}">
                      <a16:colId xmlns:a16="http://schemas.microsoft.com/office/drawing/2014/main" val="2648601434"/>
                    </a:ext>
                  </a:extLst>
                </a:gridCol>
                <a:gridCol w="3094236">
                  <a:extLst>
                    <a:ext uri="{9D8B030D-6E8A-4147-A177-3AD203B41FA5}">
                      <a16:colId xmlns:a16="http://schemas.microsoft.com/office/drawing/2014/main" val="3493376349"/>
                    </a:ext>
                  </a:extLst>
                </a:gridCol>
                <a:gridCol w="2814034">
                  <a:extLst>
                    <a:ext uri="{9D8B030D-6E8A-4147-A177-3AD203B41FA5}">
                      <a16:colId xmlns:a16="http://schemas.microsoft.com/office/drawing/2014/main" val="3169655737"/>
                    </a:ext>
                  </a:extLst>
                </a:gridCol>
              </a:tblGrid>
              <a:tr h="77726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 </a:t>
                      </a:r>
                      <a:endParaRPr lang="en-GB" sz="2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Utilizator uman</a:t>
                      </a:r>
                      <a:endParaRPr lang="en-GB" sz="2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8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Random</a:t>
                      </a:r>
                      <a:r>
                        <a:rPr lang="ro-RO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Forest</a:t>
                      </a:r>
                      <a:endParaRPr lang="en-GB" sz="2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Decision</a:t>
                      </a:r>
                      <a:r>
                        <a:rPr lang="ro-RO" sz="2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o-RO" sz="2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Tree</a:t>
                      </a:r>
                      <a:endParaRPr lang="en-GB" sz="2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867423"/>
                  </a:ext>
                </a:extLst>
              </a:tr>
              <a:tr h="6573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Turul 1</a:t>
                      </a:r>
                      <a:endParaRPr lang="en-GB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27 secunde</a:t>
                      </a:r>
                      <a:endParaRPr lang="en-GB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29 secunde</a:t>
                      </a:r>
                      <a:endParaRPr lang="en-GB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29 secunde</a:t>
                      </a:r>
                      <a:endParaRPr lang="en-GB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378808"/>
                  </a:ext>
                </a:extLst>
              </a:tr>
              <a:tr h="6573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Turul 2</a:t>
                      </a:r>
                      <a:endParaRPr lang="en-GB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27 secunde</a:t>
                      </a:r>
                      <a:endParaRPr lang="en-GB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2443"/>
                  </a:ext>
                </a:extLst>
              </a:tr>
              <a:tr h="6573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Turul 3</a:t>
                      </a:r>
                      <a:endParaRPr lang="en-GB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28 secunde </a:t>
                      </a:r>
                      <a:endParaRPr lang="en-GB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27 secunde</a:t>
                      </a:r>
                      <a:endParaRPr lang="en-GB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2636071"/>
                  </a:ext>
                </a:extLst>
              </a:tr>
              <a:tr h="6573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Turul 4</a:t>
                      </a:r>
                      <a:endParaRPr lang="en-GB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26 secunde</a:t>
                      </a:r>
                      <a:endParaRPr lang="en-GB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27 secunde</a:t>
                      </a:r>
                      <a:endParaRPr lang="en-GB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29 secunde</a:t>
                      </a:r>
                      <a:endParaRPr lang="en-GB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974792"/>
                  </a:ext>
                </a:extLst>
              </a:tr>
              <a:tr h="6573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Turul 5</a:t>
                      </a:r>
                      <a:endParaRPr lang="en-GB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26 secunde</a:t>
                      </a:r>
                      <a:endParaRPr lang="en-GB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10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78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27B63D1-DF55-F4F4-2F0E-318AE1AF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S2 . Flux de date – Reinforcement Learning</a:t>
            </a:r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6E9BD052-B15B-47A5-E904-0909FC44E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CD527A92-569B-4E6C-3C7F-07731119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8</a:t>
            </a:fld>
            <a:r>
              <a:rPr lang="ro-RO" dirty="0"/>
              <a:t> / 13</a:t>
            </a:r>
            <a:endParaRPr lang="en-GB" dirty="0"/>
          </a:p>
        </p:txBody>
      </p:sp>
      <p:pic>
        <p:nvPicPr>
          <p:cNvPr id="4" name="Imagine 3" descr="O imagine care conține text, monitor, captură de ecran, negru&#10;&#10;Descriere generată automat">
            <a:extLst>
              <a:ext uri="{FF2B5EF4-FFF2-40B4-BE49-F238E27FC236}">
                <a16:creationId xmlns:a16="http://schemas.microsoft.com/office/drawing/2014/main" id="{AF323AE9-A505-8508-DE40-C828BB202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140709"/>
            <a:ext cx="4312922" cy="4108059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C610B821-7632-7E26-80A2-1B14BCF8FBB9}"/>
              </a:ext>
            </a:extLst>
          </p:cNvPr>
          <p:cNvSpPr txBox="1"/>
          <p:nvPr/>
        </p:nvSpPr>
        <p:spPr>
          <a:xfrm>
            <a:off x="838199" y="1513410"/>
            <a:ext cx="2195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o-RO" sz="2800" dirty="0"/>
              <a:t>Flux date</a:t>
            </a:r>
            <a:endParaRPr lang="en-GB" sz="2800" dirty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50C9645-FDF6-28E1-E2F9-BF0F2304D831}"/>
              </a:ext>
            </a:extLst>
          </p:cNvPr>
          <p:cNvSpPr txBox="1"/>
          <p:nvPr/>
        </p:nvSpPr>
        <p:spPr>
          <a:xfrm>
            <a:off x="5924550" y="1592581"/>
            <a:ext cx="4671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o-RO" sz="2800" dirty="0"/>
              <a:t>Comportament agent</a:t>
            </a:r>
            <a:endParaRPr lang="en-GB" sz="2800" dirty="0"/>
          </a:p>
        </p:txBody>
      </p:sp>
      <p:pic>
        <p:nvPicPr>
          <p:cNvPr id="5" name="Imagine 4" descr="O imagine care conține text, interior, ecran, imagine&#10;&#10;Descriere generată automat">
            <a:extLst>
              <a:ext uri="{FF2B5EF4-FFF2-40B4-BE49-F238E27FC236}">
                <a16:creationId xmlns:a16="http://schemas.microsoft.com/office/drawing/2014/main" id="{1B7038E3-9843-990B-BB7F-BFFDE8DBE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50" y="2145399"/>
            <a:ext cx="5372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6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6275476-6B54-1626-5AF4-665476FA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S2. </a:t>
            </a:r>
            <a:r>
              <a:rPr lang="ro-RO" dirty="0" err="1"/>
              <a:t>Reinforcement</a:t>
            </a:r>
            <a:r>
              <a:rPr lang="ro-RO" dirty="0"/>
              <a:t> </a:t>
            </a:r>
            <a:r>
              <a:rPr lang="ro-RO" dirty="0" err="1"/>
              <a:t>Learning</a:t>
            </a:r>
            <a:endParaRPr lang="en-GB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0710DB7-026B-BB01-4D95-680DB161F3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/>
              <a:t>Structura pe directoare</a:t>
            </a:r>
            <a:endParaRPr lang="en-GB" dirty="0"/>
          </a:p>
        </p:txBody>
      </p:sp>
      <p:sp>
        <p:nvSpPr>
          <p:cNvPr id="5" name="Substituent conținut 4">
            <a:extLst>
              <a:ext uri="{FF2B5EF4-FFF2-40B4-BE49-F238E27FC236}">
                <a16:creationId xmlns:a16="http://schemas.microsoft.com/office/drawing/2014/main" id="{3E34989C-95B4-B576-77CF-3D7709E290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/>
              <a:t>Recompense/Penalizări</a:t>
            </a:r>
            <a:endParaRPr lang="en-GB" dirty="0"/>
          </a:p>
        </p:txBody>
      </p:sp>
      <p:sp>
        <p:nvSpPr>
          <p:cNvPr id="9" name="Substituent subsol 8">
            <a:extLst>
              <a:ext uri="{FF2B5EF4-FFF2-40B4-BE49-F238E27FC236}">
                <a16:creationId xmlns:a16="http://schemas.microsoft.com/office/drawing/2014/main" id="{6F4CE071-B1CB-481D-0259-D94EE50CF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10" name="Substituent număr diapozitiv 9">
            <a:extLst>
              <a:ext uri="{FF2B5EF4-FFF2-40B4-BE49-F238E27FC236}">
                <a16:creationId xmlns:a16="http://schemas.microsoft.com/office/drawing/2014/main" id="{319CE2DA-09BF-298E-814E-C35BBB4BC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9</a:t>
            </a:fld>
            <a:r>
              <a:rPr lang="ro-RO" dirty="0"/>
              <a:t> / 13</a:t>
            </a:r>
            <a:endParaRPr lang="en-GB" dirty="0"/>
          </a:p>
        </p:txBody>
      </p:sp>
      <p:pic>
        <p:nvPicPr>
          <p:cNvPr id="4" name="Imagine 3" descr="O imagine care conține text&#10;&#10;Descriere generată automat">
            <a:extLst>
              <a:ext uri="{FF2B5EF4-FFF2-40B4-BE49-F238E27FC236}">
                <a16:creationId xmlns:a16="http://schemas.microsoft.com/office/drawing/2014/main" id="{D387E730-C9F7-C9C9-0577-7768024EA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55" y="2341054"/>
            <a:ext cx="4145180" cy="3099630"/>
          </a:xfrm>
          <a:prstGeom prst="rect">
            <a:avLst/>
          </a:prstGeom>
        </p:spPr>
      </p:pic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51FA34E4-A668-148E-2A7F-428DBC5CB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496991"/>
              </p:ext>
            </p:extLst>
          </p:nvPr>
        </p:nvGraphicFramePr>
        <p:xfrm>
          <a:off x="6270172" y="2346298"/>
          <a:ext cx="4762420" cy="26171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1210">
                  <a:extLst>
                    <a:ext uri="{9D8B030D-6E8A-4147-A177-3AD203B41FA5}">
                      <a16:colId xmlns:a16="http://schemas.microsoft.com/office/drawing/2014/main" val="1359674963"/>
                    </a:ext>
                  </a:extLst>
                </a:gridCol>
                <a:gridCol w="2381210">
                  <a:extLst>
                    <a:ext uri="{9D8B030D-6E8A-4147-A177-3AD203B41FA5}">
                      <a16:colId xmlns:a16="http://schemas.microsoft.com/office/drawing/2014/main" val="79827180"/>
                    </a:ext>
                  </a:extLst>
                </a:gridCol>
              </a:tblGrid>
              <a:tr h="3738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Distanța până la obstacol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66" marR="7046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Recompensă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66" marR="70466" marT="0" marB="0"/>
                </a:tc>
                <a:extLst>
                  <a:ext uri="{0D108BD9-81ED-4DB2-BD59-A6C34878D82A}">
                    <a16:rowId xmlns:a16="http://schemas.microsoft.com/office/drawing/2014/main" val="3796133580"/>
                  </a:ext>
                </a:extLst>
              </a:tr>
              <a:tr h="3738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 &gt;= 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66" marR="7046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+ 10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66" marR="70466" marT="0" marB="0"/>
                </a:tc>
                <a:extLst>
                  <a:ext uri="{0D108BD9-81ED-4DB2-BD59-A6C34878D82A}">
                    <a16:rowId xmlns:a16="http://schemas.microsoft.com/office/drawing/2014/main" val="2442613400"/>
                  </a:ext>
                </a:extLst>
              </a:tr>
              <a:tr h="3738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 &lt; 5 &amp;&amp; dis &gt;= 2.5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66" marR="7046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66" marR="70466" marT="0" marB="0"/>
                </a:tc>
                <a:extLst>
                  <a:ext uri="{0D108BD9-81ED-4DB2-BD59-A6C34878D82A}">
                    <a16:rowId xmlns:a16="http://schemas.microsoft.com/office/drawing/2014/main" val="2663283960"/>
                  </a:ext>
                </a:extLst>
              </a:tr>
              <a:tr h="3738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 &lt; 2.5 &amp;&amp; dis &gt;= 1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66" marR="7046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-1000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66" marR="70466" marT="0" marB="0"/>
                </a:tc>
                <a:extLst>
                  <a:ext uri="{0D108BD9-81ED-4DB2-BD59-A6C34878D82A}">
                    <a16:rowId xmlns:a16="http://schemas.microsoft.com/office/drawing/2014/main" val="2687680178"/>
                  </a:ext>
                </a:extLst>
              </a:tr>
              <a:tr h="3738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 &lt; 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66" marR="7046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-5000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66" marR="70466" marT="0" marB="0"/>
                </a:tc>
                <a:extLst>
                  <a:ext uri="{0D108BD9-81ED-4DB2-BD59-A6C34878D82A}">
                    <a16:rowId xmlns:a16="http://schemas.microsoft.com/office/drawing/2014/main" val="1537788726"/>
                  </a:ext>
                </a:extLst>
              </a:tr>
              <a:tr h="3738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movingForward</a:t>
                      </a:r>
                      <a:r>
                        <a:rPr lang="ro-R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ro-RO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ro-R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66" marR="7046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+100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66" marR="70466" marT="0" marB="0"/>
                </a:tc>
                <a:extLst>
                  <a:ext uri="{0D108BD9-81ED-4DB2-BD59-A6C34878D82A}">
                    <a16:rowId xmlns:a16="http://schemas.microsoft.com/office/drawing/2014/main" val="2979312294"/>
                  </a:ext>
                </a:extLst>
              </a:tr>
              <a:tr h="3738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movingForward</a:t>
                      </a:r>
                      <a:r>
                        <a:rPr lang="ro-R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= false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66" marR="7046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-5000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66" marR="70466" marT="0" marB="0"/>
                </a:tc>
                <a:extLst>
                  <a:ext uri="{0D108BD9-81ED-4DB2-BD59-A6C34878D82A}">
                    <a16:rowId xmlns:a16="http://schemas.microsoft.com/office/drawing/2014/main" val="4092156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1726829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</TotalTime>
  <Words>390</Words>
  <Application>Microsoft Office PowerPoint</Application>
  <PresentationFormat>Ecran lat</PresentationFormat>
  <Paragraphs>133</Paragraphs>
  <Slides>13</Slides>
  <Notes>11</Notes>
  <HiddenSlides>0</HiddenSlides>
  <MMClips>0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Temă Office</vt:lpstr>
      <vt:lpstr>Automatizarea deciziilor agenților într-un mediu virtual</vt:lpstr>
      <vt:lpstr>Prezentare PowerPoint</vt:lpstr>
      <vt:lpstr>Prezentare PowerPoint</vt:lpstr>
      <vt:lpstr>Prezentare PowerPoint</vt:lpstr>
      <vt:lpstr>Prezentare PowerPoint</vt:lpstr>
      <vt:lpstr>S1 - ÎA supravegheată</vt:lpstr>
      <vt:lpstr>S1. Rezultate </vt:lpstr>
      <vt:lpstr>S2 . Flux de date – Reinforcement Learning</vt:lpstr>
      <vt:lpstr>S2. Reinforcement Learning</vt:lpstr>
      <vt:lpstr>S2. Rezultate</vt:lpstr>
      <vt:lpstr>Concluzii</vt:lpstr>
      <vt:lpstr>Dezvoltări viitoare</vt:lpstr>
      <vt:lpstr>Mulțumesc pentru atenție!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Automatizarea deciziilor agenților într-un mediu virtual</dc:title>
  <dc:creator>Alexandru Uicoabă</dc:creator>
  <cp:lastModifiedBy>Alexandru Uicoabă</cp:lastModifiedBy>
  <cp:revision>81</cp:revision>
  <dcterms:created xsi:type="dcterms:W3CDTF">2022-06-16T10:45:09Z</dcterms:created>
  <dcterms:modified xsi:type="dcterms:W3CDTF">2022-06-21T15:50:32Z</dcterms:modified>
</cp:coreProperties>
</file>